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8"/>
  </p:notesMasterIdLst>
  <p:handoutMasterIdLst>
    <p:handoutMasterId r:id="rId19"/>
  </p:handoutMasterIdLst>
  <p:sldIdLst>
    <p:sldId id="291" r:id="rId2"/>
    <p:sldId id="292" r:id="rId3"/>
    <p:sldId id="293" r:id="rId4"/>
    <p:sldId id="294" r:id="rId5"/>
    <p:sldId id="295" r:id="rId6"/>
    <p:sldId id="318" r:id="rId7"/>
    <p:sldId id="301" r:id="rId8"/>
    <p:sldId id="316" r:id="rId9"/>
    <p:sldId id="317" r:id="rId10"/>
    <p:sldId id="300" r:id="rId11"/>
    <p:sldId id="319" r:id="rId12"/>
    <p:sldId id="305" r:id="rId13"/>
    <p:sldId id="306" r:id="rId14"/>
    <p:sldId id="304" r:id="rId15"/>
    <p:sldId id="307" r:id="rId16"/>
    <p:sldId id="303" r:id="rId17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8399973-62DC-4129-8617-28DCE4A767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5485C9-D199-4796-A27E-7E26270C64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8/15/2021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9B6ED-89FE-4383-9F8B-F606C35781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D9B3D7-C524-480B-BBED-2698A6ACC4B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7AA56CEA-75F4-4508-B0B3-AAEA7733153A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42153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1"/>
            <a:ext cx="3170238" cy="4810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r>
              <a:rPr lang="en-US"/>
              <a:t>8/15/2021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D24806CC-42E1-4668-9578-F50AA2D3B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0815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020" y="1769541"/>
            <a:ext cx="7080026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020" y="3598339"/>
            <a:ext cx="7080026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6D96-7D1D-4732-B306-8CB7D677630B}" type="datetimeFigureOut">
              <a:rPr lang="en-US" smtClean="0"/>
              <a:pPr/>
              <a:t>8/21/2021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C826E-D89A-4079-8DD7-F43DD9500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late-V2-S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95" y="540085"/>
            <a:ext cx="7656010" cy="38343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4" y="4565255"/>
            <a:ext cx="7766495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217" y="695010"/>
            <a:ext cx="7285600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6532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6D96-7D1D-4732-B306-8CB7D677630B}" type="datetimeFigureOut">
              <a:rPr lang="en-US" smtClean="0"/>
              <a:pPr/>
              <a:t>8/21/2021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C826E-D89A-4079-8DD7-F43DD9500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911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8437"/>
            <a:ext cx="776532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295180"/>
            <a:ext cx="7765322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6D96-7D1D-4732-B306-8CB7D677630B}" type="datetimeFigureOut">
              <a:rPr lang="en-US" smtClean="0"/>
              <a:pPr/>
              <a:t>8/21/2021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C826E-D89A-4079-8DD7-F43DD9500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43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3"/>
            <a:ext cx="6564224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304353"/>
            <a:ext cx="7765322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6D96-7D1D-4732-B306-8CB7D677630B}" type="datetimeFigureOut">
              <a:rPr lang="en-US" smtClean="0"/>
              <a:pPr/>
              <a:t>8/21/2021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C826E-D89A-4079-8DD7-F43DD9500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27459" y="87391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28359" y="293324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8135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2126943"/>
            <a:ext cx="7765322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9" y="4650556"/>
            <a:ext cx="776414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6D96-7D1D-4732-B306-8CB7D677630B}" type="datetimeFigureOut">
              <a:rPr lang="en-US" smtClean="0"/>
              <a:pPr/>
              <a:t>8/21/2021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C826E-D89A-4079-8DD7-F43DD9500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94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5033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7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4929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4929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6D96-7D1D-4732-B306-8CB7D677630B}" type="datetimeFigureOut">
              <a:rPr lang="en-US" smtClean="0"/>
              <a:pPr/>
              <a:t>8/21/2021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C826E-D89A-4079-8DD7-F43DD9500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57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39" y="1826045"/>
            <a:ext cx="2529046" cy="1833558"/>
          </a:xfrm>
          <a:prstGeom prst="rect">
            <a:avLst/>
          </a:prstGeom>
        </p:spPr>
      </p:pic>
      <p:pic>
        <p:nvPicPr>
          <p:cNvPr id="28" name="Picture 27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813" y="1826045"/>
            <a:ext cx="2529046" cy="1833558"/>
          </a:xfrm>
          <a:prstGeom prst="rect">
            <a:avLst/>
          </a:prstGeom>
        </p:spPr>
      </p:pic>
      <p:pic>
        <p:nvPicPr>
          <p:cNvPr id="29" name="Picture 28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715" y="1826045"/>
            <a:ext cx="2529046" cy="1833558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6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63577" y="1938918"/>
            <a:ext cx="2319276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6" y="4480369"/>
            <a:ext cx="2475738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91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09307" y="1939094"/>
            <a:ext cx="2319276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75" y="4480368"/>
            <a:ext cx="2476753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5023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056774" y="1934432"/>
            <a:ext cx="2319276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4929" y="4480366"/>
            <a:ext cx="2475738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6D96-7D1D-4732-B306-8CB7D677630B}" type="datetimeFigureOut">
              <a:rPr lang="en-US" smtClean="0"/>
              <a:pPr/>
              <a:t>8/21/2021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C826E-D89A-4079-8DD7-F43DD9500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550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6D96-7D1D-4732-B306-8CB7D677630B}" type="datetimeFigureOut">
              <a:rPr lang="en-US" smtClean="0"/>
              <a:pPr/>
              <a:t>8/21/2021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C826E-D89A-4079-8DD7-F43DD9500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445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7302" y="609600"/>
            <a:ext cx="1713365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7" y="609600"/>
            <a:ext cx="5937654" cy="5181601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6D96-7D1D-4732-B306-8CB7D677630B}" type="datetimeFigureOut">
              <a:rPr lang="en-US" smtClean="0"/>
              <a:pPr/>
              <a:t>8/21/2021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C826E-D89A-4079-8DD7-F43DD9500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429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6D96-7D1D-4732-B306-8CB7D677630B}" type="datetimeFigureOut">
              <a:rPr lang="en-US" smtClean="0"/>
              <a:pPr/>
              <a:t>8/21/2021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C826E-D89A-4079-8DD7-F43DD9500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4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1" y="1761068"/>
            <a:ext cx="7192913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1" y="3589879"/>
            <a:ext cx="7192913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6D96-7D1D-4732-B306-8CB7D677630B}" type="datetimeFigureOut">
              <a:rPr lang="en-US" smtClean="0"/>
              <a:pPr/>
              <a:t>8/21/2021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C826E-D89A-4079-8DD7-F43DD9500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94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7" y="1732449"/>
            <a:ext cx="3795373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169" y="1732450"/>
            <a:ext cx="3798499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6D96-7D1D-4732-B306-8CB7D677630B}" type="datetimeFigureOut">
              <a:rPr lang="en-US" smtClean="0"/>
              <a:pPr/>
              <a:t>8/21/2021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C826E-D89A-4079-8DD7-F43DD9500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920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45" y="1770323"/>
            <a:ext cx="3787423" cy="4112953"/>
          </a:xfrm>
          <a:prstGeom prst="rect">
            <a:avLst/>
          </a:prstGeom>
        </p:spPr>
      </p:pic>
      <p:pic>
        <p:nvPicPr>
          <p:cNvPr id="14" name="Picture 13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245" y="1770323"/>
            <a:ext cx="3787423" cy="41129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404" y="1835254"/>
            <a:ext cx="3657258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404" y="2380138"/>
            <a:ext cx="365725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225" y="1835255"/>
            <a:ext cx="3671498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2380138"/>
            <a:ext cx="367149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6D96-7D1D-4732-B306-8CB7D677630B}" type="datetimeFigureOut">
              <a:rPr lang="en-US" smtClean="0"/>
              <a:pPr/>
              <a:t>8/21/2021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C826E-D89A-4079-8DD7-F43DD9500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63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6D96-7D1D-4732-B306-8CB7D677630B}" type="datetimeFigureOut">
              <a:rPr lang="en-US" smtClean="0"/>
              <a:pPr/>
              <a:t>8/21/2021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C826E-D89A-4079-8DD7-F43DD9500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904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6D96-7D1D-4732-B306-8CB7D677630B}" type="datetimeFigureOut">
              <a:rPr lang="en-US" smtClean="0"/>
              <a:pPr/>
              <a:t>8/21/2021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C826E-D89A-4079-8DD7-F43DD9500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969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0"/>
            <a:ext cx="2780167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5" y="609600"/>
            <a:ext cx="4808943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1518"/>
            <a:ext cx="2780167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6D96-7D1D-4732-B306-8CB7D677630B}" type="datetimeFigureOut">
              <a:rPr lang="en-US" smtClean="0"/>
              <a:pPr/>
              <a:t>8/21/2021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C826E-D89A-4079-8DD7-F43DD9500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939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ate-V2-S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987" y="609923"/>
            <a:ext cx="3428146" cy="52054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923"/>
            <a:ext cx="3924676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76728" y="743989"/>
            <a:ext cx="3165375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9261"/>
            <a:ext cx="3924676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6D96-7D1D-4732-B306-8CB7D677630B}" type="datetimeFigureOut">
              <a:rPr lang="en-US" smtClean="0"/>
              <a:pPr/>
              <a:t>8/21/2021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C826E-D89A-4079-8DD7-F43DD9500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065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1732450"/>
            <a:ext cx="776532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29456D96-7D1D-4732-B306-8CB7D677630B}" type="datetimeFigureOut">
              <a:rPr lang="en-US" smtClean="0"/>
              <a:pPr/>
              <a:t>8/21/2021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813C826E-D89A-4079-8DD7-F43DD95000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7551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020" y="1844016"/>
            <a:ext cx="7080026" cy="1754326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Paul’s Second Prayer For The Ephesians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020" y="3598339"/>
            <a:ext cx="7080026" cy="646331"/>
          </a:xfrm>
        </p:spPr>
        <p:txBody>
          <a:bodyPr>
            <a:spAutoFit/>
          </a:bodyPr>
          <a:lstStyle/>
          <a:p>
            <a:r>
              <a:rPr lang="en-US" sz="3600" dirty="0"/>
              <a:t>Ephesians 3:14-19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233" y="1732450"/>
            <a:ext cx="8153854" cy="4890570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u="sng" dirty="0">
                <a:solidFill>
                  <a:schemeClr val="tx1"/>
                </a:solidFill>
              </a:rPr>
              <a:t>Verses 16-19 – What does Paul pray for</a:t>
            </a:r>
            <a:r>
              <a:rPr lang="en-US" sz="2800" dirty="0">
                <a:solidFill>
                  <a:schemeClr val="tx1"/>
                </a:solidFill>
              </a:rPr>
              <a:t>?</a:t>
            </a:r>
          </a:p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Verse 16, </a:t>
            </a:r>
            <a:r>
              <a:rPr lang="en-US" sz="2800" i="1" dirty="0">
                <a:solidFill>
                  <a:schemeClr val="tx1"/>
                </a:solidFill>
              </a:rPr>
              <a:t>“That he would grant you … that ye may be strengthened with power … in the inward man”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  <a:effectLst/>
              </a:rPr>
              <a:t>“Power” </a:t>
            </a:r>
            <a:r>
              <a:rPr lang="en-US" sz="2800" i="1" dirty="0">
                <a:solidFill>
                  <a:schemeClr val="tx1"/>
                </a:solidFill>
                <a:effectLst/>
              </a:rPr>
              <a:t>(</a:t>
            </a:r>
            <a:r>
              <a:rPr lang="en-US" sz="2800" i="1" dirty="0" err="1">
                <a:solidFill>
                  <a:schemeClr val="tx1"/>
                </a:solidFill>
                <a:effectLst/>
              </a:rPr>
              <a:t>dunamai</a:t>
            </a:r>
            <a:r>
              <a:rPr lang="en-US" sz="2800" i="1" dirty="0">
                <a:solidFill>
                  <a:schemeClr val="tx1"/>
                </a:solidFill>
                <a:effectLst/>
              </a:rPr>
              <a:t>)</a:t>
            </a:r>
            <a:r>
              <a:rPr lang="en-US" sz="2800" dirty="0">
                <a:solidFill>
                  <a:schemeClr val="tx1"/>
                </a:solidFill>
                <a:effectLst/>
              </a:rPr>
              <a:t> which we need is the power of God, the same power which raised Christ from the dead (Ephesians 1:19-20; 6:10; Colossians 1:11).</a:t>
            </a:r>
            <a:endParaRPr lang="en-US" sz="2800" i="1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“Inner man.” Where our consciences, our wills, live. (cf. Matthew 15:19; 22:37; Philippians 1:7;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1 Timothy 1:5; Proverbs 4:23; 2 Corinthians 4:16; Romans 7:22).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B65C172-FFC3-4E98-822A-558620288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" y="199807"/>
            <a:ext cx="9002598" cy="1292662"/>
          </a:xfrm>
        </p:spPr>
        <p:txBody>
          <a:bodyPr wrap="square">
            <a:spAutoFit/>
          </a:bodyPr>
          <a:lstStyle/>
          <a:p>
            <a:r>
              <a:rPr lang="en-US" sz="3900" b="1" dirty="0">
                <a:solidFill>
                  <a:schemeClr val="tx1"/>
                </a:solidFill>
              </a:rPr>
              <a:t>Paul’s Second Prayer For The Ephesians</a:t>
            </a:r>
            <a:br>
              <a:rPr lang="en-US" sz="3900" b="1" dirty="0">
                <a:solidFill>
                  <a:schemeClr val="tx1"/>
                </a:solidFill>
              </a:rPr>
            </a:br>
            <a:r>
              <a:rPr lang="en-US" sz="3900" b="1" dirty="0">
                <a:solidFill>
                  <a:schemeClr val="tx1"/>
                </a:solidFill>
              </a:rPr>
              <a:t> Ephesians 3:14-21</a:t>
            </a:r>
            <a:endParaRPr lang="en-US" sz="3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1732450"/>
            <a:ext cx="8153854" cy="4622804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u="sng" dirty="0">
                <a:solidFill>
                  <a:schemeClr val="tx1"/>
                </a:solidFill>
              </a:rPr>
              <a:t>Verses 16-19 – What does Paul pray for</a:t>
            </a:r>
            <a:r>
              <a:rPr lang="en-US" sz="2800" dirty="0">
                <a:solidFill>
                  <a:schemeClr val="tx1"/>
                </a:solidFill>
              </a:rPr>
              <a:t>?</a:t>
            </a:r>
          </a:p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Verse 16, </a:t>
            </a:r>
            <a:r>
              <a:rPr lang="en-US" sz="2800" i="1" dirty="0">
                <a:solidFill>
                  <a:schemeClr val="tx1"/>
                </a:solidFill>
              </a:rPr>
              <a:t>“That he would grant you … that ye may be strengthened with power … in the inward man”</a:t>
            </a:r>
          </a:p>
          <a:p>
            <a:pPr marL="514350" indent="-514350"/>
            <a:r>
              <a:rPr lang="en-US" sz="2800" i="1" dirty="0">
                <a:solidFill>
                  <a:schemeClr val="tx1"/>
                </a:solidFill>
              </a:rPr>
              <a:t>“Through the Spirit”</a:t>
            </a:r>
            <a:r>
              <a:rPr lang="en-US" sz="2800" dirty="0">
                <a:solidFill>
                  <a:schemeClr val="tx1"/>
                </a:solidFill>
              </a:rPr>
              <a:t> – Instruction, revelation.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(1Corinthians 2:9-13).</a:t>
            </a:r>
            <a:endParaRPr lang="en-US" sz="2800" i="1" dirty="0">
              <a:solidFill>
                <a:schemeClr val="tx1"/>
              </a:solidFill>
            </a:endParaRPr>
          </a:p>
          <a:p>
            <a:pPr lvl="1"/>
            <a:r>
              <a:rPr lang="nn-NO" sz="2800" dirty="0">
                <a:solidFill>
                  <a:schemeClr val="tx1"/>
                </a:solidFill>
              </a:rPr>
              <a:t>(Romans 8:9-11; cf. 1 Corinthians 3:16-17;</a:t>
            </a:r>
            <a:br>
              <a:rPr lang="nn-NO" sz="2800" dirty="0">
                <a:solidFill>
                  <a:schemeClr val="tx1"/>
                </a:solidFill>
              </a:rPr>
            </a:br>
            <a:r>
              <a:rPr lang="nn-NO" sz="2800" dirty="0">
                <a:solidFill>
                  <a:schemeClr val="tx1"/>
                </a:solidFill>
              </a:rPr>
              <a:t>6:19-20).</a:t>
            </a:r>
            <a:endParaRPr lang="en-US" sz="2800" dirty="0">
              <a:solidFill>
                <a:schemeClr val="tx1"/>
              </a:solidFill>
            </a:endParaRPr>
          </a:p>
          <a:p>
            <a:pPr lvl="1"/>
            <a:r>
              <a:rPr lang="en-US" sz="2800" b="0" i="0" u="none" strike="noStrike" baseline="0" dirty="0">
                <a:solidFill>
                  <a:schemeClr val="tx1"/>
                </a:solidFill>
              </a:rPr>
              <a:t>We receive the Spirit by the hearing of faith (Galatians 3:2).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8F3F433-4625-49E2-8AD5-C8AABE9EF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" y="199807"/>
            <a:ext cx="9002598" cy="1292662"/>
          </a:xfrm>
        </p:spPr>
        <p:txBody>
          <a:bodyPr wrap="square">
            <a:spAutoFit/>
          </a:bodyPr>
          <a:lstStyle/>
          <a:p>
            <a:r>
              <a:rPr lang="en-US" sz="3900" b="1" dirty="0">
                <a:solidFill>
                  <a:schemeClr val="tx1"/>
                </a:solidFill>
              </a:rPr>
              <a:t>Paul’s Second Prayer For The Ephesians</a:t>
            </a:r>
            <a:br>
              <a:rPr lang="en-US" sz="3900" b="1" dirty="0">
                <a:solidFill>
                  <a:schemeClr val="tx1"/>
                </a:solidFill>
              </a:rPr>
            </a:br>
            <a:r>
              <a:rPr lang="en-US" sz="3900" b="1" dirty="0">
                <a:solidFill>
                  <a:schemeClr val="tx1"/>
                </a:solidFill>
              </a:rPr>
              <a:t> Ephesians 3:14-21</a:t>
            </a:r>
            <a:endParaRPr lang="en-US" sz="3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416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4622804"/>
          </a:xfrm>
        </p:spPr>
        <p:txBody>
          <a:bodyPr>
            <a:spAutoFit/>
          </a:bodyPr>
          <a:lstStyle/>
          <a:p>
            <a:r>
              <a:rPr lang="en-US" sz="2800" u="sng" dirty="0">
                <a:solidFill>
                  <a:schemeClr val="tx1"/>
                </a:solidFill>
              </a:rPr>
              <a:t>Verses 16-19 – What does Paul pray for</a:t>
            </a:r>
            <a:r>
              <a:rPr lang="en-US" sz="2800" dirty="0">
                <a:solidFill>
                  <a:schemeClr val="tx1"/>
                </a:solidFill>
              </a:rPr>
              <a:t>? </a:t>
            </a:r>
          </a:p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Verse 17, </a:t>
            </a:r>
            <a:r>
              <a:rPr lang="en-US" sz="2800" i="1" dirty="0">
                <a:solidFill>
                  <a:schemeClr val="tx1"/>
                </a:solidFill>
              </a:rPr>
              <a:t>“That Christ may dwell in your hearts through faith.”</a:t>
            </a:r>
          </a:p>
          <a:p>
            <a:r>
              <a:rPr lang="en-US" sz="2800" i="1" dirty="0">
                <a:solidFill>
                  <a:schemeClr val="tx1"/>
                </a:solidFill>
              </a:rPr>
              <a:t>“Faith” </a:t>
            </a:r>
            <a:r>
              <a:rPr lang="en-US" sz="2800" dirty="0">
                <a:solidFill>
                  <a:schemeClr val="tx1"/>
                </a:solidFill>
              </a:rPr>
              <a:t>is the instrument through which God dwells in them. cf. Acts 27:25</a:t>
            </a:r>
          </a:p>
          <a:p>
            <a:r>
              <a:rPr lang="en-US" sz="2800" i="1" dirty="0">
                <a:solidFill>
                  <a:schemeClr val="tx1"/>
                </a:solidFill>
              </a:rPr>
              <a:t>“Dwell”</a:t>
            </a:r>
            <a:r>
              <a:rPr lang="en-US" sz="2800" dirty="0">
                <a:solidFill>
                  <a:schemeClr val="tx1"/>
                </a:solidFill>
              </a:rPr>
              <a:t> – “to house permanently, i.e. reside (literally or figuratively)” (Strong)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Note Ephesians 5:18-19; Colossians 3:16;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Galatians 2:20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33B51AF-9EBD-4F3A-98C9-13D707B83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" y="199807"/>
            <a:ext cx="9002598" cy="1292662"/>
          </a:xfrm>
        </p:spPr>
        <p:txBody>
          <a:bodyPr wrap="square">
            <a:spAutoFit/>
          </a:bodyPr>
          <a:lstStyle/>
          <a:p>
            <a:r>
              <a:rPr lang="en-US" sz="3900" b="1" dirty="0">
                <a:solidFill>
                  <a:schemeClr val="tx1"/>
                </a:solidFill>
              </a:rPr>
              <a:t>Paul’s Second Prayer For The Ephesians</a:t>
            </a:r>
            <a:br>
              <a:rPr lang="en-US" sz="3900" b="1" dirty="0">
                <a:solidFill>
                  <a:schemeClr val="tx1"/>
                </a:solidFill>
              </a:rPr>
            </a:br>
            <a:r>
              <a:rPr lang="en-US" sz="3900" b="1" dirty="0">
                <a:solidFill>
                  <a:schemeClr val="tx1"/>
                </a:solidFill>
              </a:rPr>
              <a:t> Ephesians 3:14-21</a:t>
            </a:r>
            <a:endParaRPr lang="en-US" sz="3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29" y="1741605"/>
            <a:ext cx="8840771" cy="4462760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000" u="sng" dirty="0">
                <a:solidFill>
                  <a:schemeClr val="tx1"/>
                </a:solidFill>
              </a:rPr>
              <a:t>Verses 16-19 – What does Paul pray for</a:t>
            </a:r>
            <a:r>
              <a:rPr lang="en-US" sz="3000" dirty="0">
                <a:solidFill>
                  <a:schemeClr val="tx1"/>
                </a:solidFill>
              </a:rPr>
              <a:t>?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chemeClr val="tx1"/>
                </a:solidFill>
              </a:rPr>
              <a:t>Verse 17 – That they be </a:t>
            </a:r>
            <a:r>
              <a:rPr lang="en-US" sz="3000" i="1" dirty="0">
                <a:solidFill>
                  <a:schemeClr val="tx1"/>
                </a:solidFill>
              </a:rPr>
              <a:t>“rooted and grounded in </a:t>
            </a:r>
            <a:r>
              <a:rPr lang="en-US" sz="3000" i="1" u="sng" dirty="0">
                <a:solidFill>
                  <a:schemeClr val="tx1"/>
                </a:solidFill>
              </a:rPr>
              <a:t>love</a:t>
            </a:r>
            <a:r>
              <a:rPr lang="en-US" sz="3000" i="1" dirty="0">
                <a:solidFill>
                  <a:schemeClr val="tx1"/>
                </a:solidFill>
              </a:rPr>
              <a:t>” (Metaphors from agriculture and architecture)</a:t>
            </a:r>
            <a:endParaRPr lang="en-US" sz="3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600" i="1" dirty="0">
                <a:solidFill>
                  <a:schemeClr val="tx1"/>
                </a:solidFill>
              </a:rPr>
              <a:t>“Rooted” – </a:t>
            </a:r>
            <a:r>
              <a:rPr lang="en-US" sz="2600" dirty="0">
                <a:solidFill>
                  <a:schemeClr val="tx1"/>
                </a:solidFill>
              </a:rPr>
              <a:t>cause to take root; pass.: be rooted or firmly established. cf. Colossians 2:7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600" i="1" dirty="0">
                <a:solidFill>
                  <a:schemeClr val="tx1"/>
                </a:solidFill>
              </a:rPr>
              <a:t>“Grounded” – </a:t>
            </a:r>
            <a:r>
              <a:rPr lang="en-US" sz="2600" dirty="0">
                <a:solidFill>
                  <a:schemeClr val="tx1"/>
                </a:solidFill>
              </a:rPr>
              <a:t>“to provide with a foundation”</a:t>
            </a:r>
            <a:br>
              <a:rPr lang="en-US" sz="2600" dirty="0">
                <a:solidFill>
                  <a:schemeClr val="tx1"/>
                </a:solidFill>
              </a:rPr>
            </a:br>
            <a:r>
              <a:rPr lang="en-US" sz="1900" dirty="0">
                <a:solidFill>
                  <a:schemeClr val="tx1"/>
                </a:solidFill>
              </a:rPr>
              <a:t>(Exegetical Dictionary of the New Testament)</a:t>
            </a:r>
            <a:endParaRPr lang="en-US" sz="22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“The sense is figurative in Eph 3:17; 1 Peter 5:10, i.e., ‘to strengthen,’ ‘to confirm’”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1900" dirty="0">
                <a:solidFill>
                  <a:schemeClr val="tx1"/>
                </a:solidFill>
              </a:rPr>
              <a:t>(Theological Dictionary of the New Testament)</a:t>
            </a:r>
            <a:endParaRPr lang="en-US" sz="2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solidFill>
                  <a:schemeClr val="tx1"/>
                </a:solidFill>
              </a:rPr>
              <a:t>“Love” </a:t>
            </a:r>
            <a:r>
              <a:rPr lang="en-US" sz="3000" i="1" dirty="0">
                <a:solidFill>
                  <a:schemeClr val="tx1"/>
                </a:solidFill>
              </a:rPr>
              <a:t>(agape)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914BDA7-3A1F-4A26-AEFD-71B59221A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" y="199807"/>
            <a:ext cx="9002598" cy="1292662"/>
          </a:xfrm>
        </p:spPr>
        <p:txBody>
          <a:bodyPr wrap="square">
            <a:spAutoFit/>
          </a:bodyPr>
          <a:lstStyle/>
          <a:p>
            <a:r>
              <a:rPr lang="en-US" sz="3900" b="1" dirty="0">
                <a:solidFill>
                  <a:schemeClr val="tx1"/>
                </a:solidFill>
              </a:rPr>
              <a:t>Paul’s Second Prayer For The Ephesians</a:t>
            </a:r>
            <a:br>
              <a:rPr lang="en-US" sz="3900" b="1" dirty="0">
                <a:solidFill>
                  <a:schemeClr val="tx1"/>
                </a:solidFill>
              </a:rPr>
            </a:br>
            <a:r>
              <a:rPr lang="en-US" sz="3900" b="1" dirty="0">
                <a:solidFill>
                  <a:schemeClr val="tx1"/>
                </a:solidFill>
              </a:rPr>
              <a:t> Ephesians 3:14-21</a:t>
            </a:r>
            <a:endParaRPr lang="en-US" sz="3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392415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u="sng" dirty="0">
                <a:solidFill>
                  <a:schemeClr val="tx1"/>
                </a:solidFill>
              </a:rPr>
              <a:t>Verses 16-19 – What does Paul pray for</a:t>
            </a:r>
            <a:r>
              <a:rPr lang="en-US" sz="2800" dirty="0">
                <a:solidFill>
                  <a:schemeClr val="tx1"/>
                </a:solidFill>
              </a:rPr>
              <a:t>?</a:t>
            </a:r>
          </a:p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Verse 18 – That you </a:t>
            </a:r>
            <a:r>
              <a:rPr lang="en-US" sz="2800" i="1" dirty="0">
                <a:solidFill>
                  <a:schemeClr val="tx1"/>
                </a:solidFill>
              </a:rPr>
              <a:t>“may be strong to apprehend … the love of Christ.”</a:t>
            </a:r>
          </a:p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	– </a:t>
            </a:r>
            <a:r>
              <a:rPr lang="en-US" sz="2800" i="1" dirty="0">
                <a:solidFill>
                  <a:schemeClr val="tx1"/>
                </a:solidFill>
              </a:rPr>
              <a:t>“Breadth”</a:t>
            </a:r>
          </a:p>
          <a:p>
            <a:pPr>
              <a:buNone/>
            </a:pPr>
            <a:r>
              <a:rPr lang="en-US" sz="2800" i="1" dirty="0">
                <a:solidFill>
                  <a:schemeClr val="tx1"/>
                </a:solidFill>
              </a:rPr>
              <a:t>	– “Length” </a:t>
            </a:r>
          </a:p>
          <a:p>
            <a:pPr>
              <a:buNone/>
            </a:pPr>
            <a:r>
              <a:rPr lang="en-US" sz="2800" i="1" dirty="0">
                <a:solidFill>
                  <a:schemeClr val="tx1"/>
                </a:solidFill>
              </a:rPr>
              <a:t>	– “Height”</a:t>
            </a:r>
          </a:p>
          <a:p>
            <a:pPr>
              <a:buNone/>
            </a:pPr>
            <a:r>
              <a:rPr lang="en-US" sz="2800" i="1" dirty="0">
                <a:solidFill>
                  <a:schemeClr val="tx1"/>
                </a:solidFill>
              </a:rPr>
              <a:t>	– “Depth”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81400" y="3352802"/>
            <a:ext cx="5334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“In Eph 3:18 the four different dimensions of space are used figuratively in the sense of ‘that which is all-encompassing.’”</a:t>
            </a:r>
          </a:p>
          <a:p>
            <a:r>
              <a:rPr lang="en-US" sz="2000" dirty="0"/>
              <a:t>(Greek-English Lexicon Based on Semantic Domain.)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1805" y="6019802"/>
            <a:ext cx="78949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Expresses the grandeur of Christ’s love!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B500C72-6B91-4438-B249-8F4EBC170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" y="199807"/>
            <a:ext cx="9002598" cy="1292662"/>
          </a:xfrm>
        </p:spPr>
        <p:txBody>
          <a:bodyPr wrap="square">
            <a:spAutoFit/>
          </a:bodyPr>
          <a:lstStyle/>
          <a:p>
            <a:r>
              <a:rPr lang="en-US" sz="3900" b="1" dirty="0">
                <a:solidFill>
                  <a:schemeClr val="tx1"/>
                </a:solidFill>
              </a:rPr>
              <a:t>Paul’s Second Prayer For The Ephesians</a:t>
            </a:r>
            <a:br>
              <a:rPr lang="en-US" sz="3900" b="1" dirty="0">
                <a:solidFill>
                  <a:schemeClr val="tx1"/>
                </a:solidFill>
              </a:rPr>
            </a:br>
            <a:r>
              <a:rPr lang="en-US" sz="3900" b="1" dirty="0">
                <a:solidFill>
                  <a:schemeClr val="tx1"/>
                </a:solidFill>
              </a:rPr>
              <a:t> Ephesians 3:14-21</a:t>
            </a:r>
            <a:endParaRPr lang="en-US" sz="3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889" y="1591045"/>
            <a:ext cx="7856779" cy="5053691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u="sng" dirty="0">
                <a:solidFill>
                  <a:schemeClr val="tx1"/>
                </a:solidFill>
              </a:rPr>
              <a:t>Verses 16-19 – What does Paul pray for</a:t>
            </a:r>
            <a:r>
              <a:rPr lang="en-US" sz="2800" dirty="0">
                <a:solidFill>
                  <a:schemeClr val="tx1"/>
                </a:solidFill>
              </a:rPr>
              <a:t>? </a:t>
            </a:r>
          </a:p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Verse 18 – That you </a:t>
            </a:r>
            <a:r>
              <a:rPr lang="en-US" sz="2800" i="1" dirty="0">
                <a:solidFill>
                  <a:schemeClr val="tx1"/>
                </a:solidFill>
              </a:rPr>
              <a:t>“may be strong to apprehend … the love of Christ.”</a:t>
            </a:r>
          </a:p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Verse 19 – NOTE: Yet, such love passes</a:t>
            </a:r>
            <a:r>
              <a:rPr lang="en-US" sz="2800" i="1" dirty="0">
                <a:solidFill>
                  <a:schemeClr val="tx1"/>
                </a:solidFill>
              </a:rPr>
              <a:t> (literally – excelling)</a:t>
            </a:r>
            <a:r>
              <a:rPr lang="en-US" sz="2800" dirty="0">
                <a:solidFill>
                  <a:schemeClr val="tx1"/>
                </a:solidFill>
              </a:rPr>
              <a:t> knowledge.</a:t>
            </a:r>
          </a:p>
          <a:p>
            <a:r>
              <a:rPr lang="en-US" sz="2800" dirty="0">
                <a:solidFill>
                  <a:schemeClr val="tx1"/>
                </a:solidFill>
              </a:rPr>
              <a:t>How is it possible to know the love of Christ, if it passes knowledge?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Factual revelation taken to heart.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(cf. Ephesians 2:4-5; 5:2; John 15:13;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Romans 5:7-8; 2 Corinthians 5:14)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D4BE537-5996-4181-9C1A-9C234C679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" y="199807"/>
            <a:ext cx="9002598" cy="1292662"/>
          </a:xfrm>
        </p:spPr>
        <p:txBody>
          <a:bodyPr wrap="square">
            <a:spAutoFit/>
          </a:bodyPr>
          <a:lstStyle/>
          <a:p>
            <a:r>
              <a:rPr lang="en-US" sz="3900" b="1" dirty="0">
                <a:solidFill>
                  <a:schemeClr val="tx1"/>
                </a:solidFill>
              </a:rPr>
              <a:t>Paul’s Second Prayer For The Ephesians</a:t>
            </a:r>
            <a:br>
              <a:rPr lang="en-US" sz="3900" b="1" dirty="0">
                <a:solidFill>
                  <a:schemeClr val="tx1"/>
                </a:solidFill>
              </a:rPr>
            </a:br>
            <a:r>
              <a:rPr lang="en-US" sz="3900" b="1" dirty="0">
                <a:solidFill>
                  <a:schemeClr val="tx1"/>
                </a:solidFill>
              </a:rPr>
              <a:t> Ephesians 3:14-21</a:t>
            </a:r>
            <a:endParaRPr lang="en-US" sz="3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526" y="1732450"/>
            <a:ext cx="8663233" cy="4681282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u="sng" dirty="0">
                <a:solidFill>
                  <a:schemeClr val="tx1"/>
                </a:solidFill>
              </a:rPr>
              <a:t>Verses 16-19 – What does Paul pray for</a:t>
            </a:r>
            <a:r>
              <a:rPr lang="en-US" sz="2800" dirty="0">
                <a:solidFill>
                  <a:schemeClr val="tx1"/>
                </a:solidFill>
              </a:rPr>
              <a:t>?</a:t>
            </a:r>
          </a:p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Verse 19, </a:t>
            </a:r>
            <a:r>
              <a:rPr lang="en-US" sz="2800" i="1" dirty="0">
                <a:solidFill>
                  <a:schemeClr val="tx1"/>
                </a:solidFill>
              </a:rPr>
              <a:t>“That ye may be filled unto all the </a:t>
            </a:r>
            <a:r>
              <a:rPr lang="en-US" sz="2800" b="1" i="1" u="sng" dirty="0">
                <a:solidFill>
                  <a:schemeClr val="tx1"/>
                </a:solidFill>
              </a:rPr>
              <a:t>fulness</a:t>
            </a:r>
            <a:r>
              <a:rPr lang="en-US" sz="2800" i="1" dirty="0">
                <a:solidFill>
                  <a:schemeClr val="tx1"/>
                </a:solidFill>
              </a:rPr>
              <a:t> of God.”</a:t>
            </a:r>
          </a:p>
          <a:p>
            <a:pPr marL="514350" indent="-514350">
              <a:buNone/>
            </a:pPr>
            <a:r>
              <a:rPr lang="en-US" sz="2800" i="1" u="sng" dirty="0">
                <a:solidFill>
                  <a:schemeClr val="tx1"/>
                </a:solidFill>
              </a:rPr>
              <a:t>Used of complete measure</a:t>
            </a:r>
            <a:r>
              <a:rPr lang="en-US" sz="2800" i="1" dirty="0">
                <a:solidFill>
                  <a:schemeClr val="tx1"/>
                </a:solidFill>
              </a:rPr>
              <a:t>:</a:t>
            </a:r>
          </a:p>
          <a:p>
            <a:pPr marL="514350" indent="-514350">
              <a:buNone/>
            </a:pPr>
            <a:r>
              <a:rPr lang="en-US" sz="2800" i="1" dirty="0">
                <a:solidFill>
                  <a:schemeClr val="tx1"/>
                </a:solidFill>
              </a:rPr>
              <a:t>	Fulness of God.</a:t>
            </a:r>
            <a:r>
              <a:rPr lang="en-US" sz="2800" dirty="0">
                <a:solidFill>
                  <a:schemeClr val="tx1"/>
                </a:solidFill>
              </a:rPr>
              <a:t> Ephesians 3:19</a:t>
            </a:r>
          </a:p>
          <a:p>
            <a:pPr marL="514350" indent="-514350">
              <a:buNone/>
            </a:pPr>
            <a:r>
              <a:rPr lang="en-US" sz="2800" i="1" dirty="0">
                <a:solidFill>
                  <a:schemeClr val="tx1"/>
                </a:solidFill>
              </a:rPr>
              <a:t>	Fulness of Christ.</a:t>
            </a:r>
            <a:r>
              <a:rPr lang="en-US" sz="2800" dirty="0">
                <a:solidFill>
                  <a:schemeClr val="tx1"/>
                </a:solidFill>
              </a:rPr>
              <a:t> Ephesians 4:13</a:t>
            </a:r>
          </a:p>
          <a:p>
            <a:pPr marL="514350" indent="-514350">
              <a:buNone/>
            </a:pPr>
            <a:r>
              <a:rPr lang="en-US" sz="2800" i="1" dirty="0">
                <a:solidFill>
                  <a:schemeClr val="tx1"/>
                </a:solidFill>
              </a:rPr>
              <a:t>	Fulness of the Godhead in Christ.</a:t>
            </a:r>
            <a:r>
              <a:rPr lang="en-US" sz="2800" dirty="0">
                <a:solidFill>
                  <a:schemeClr val="tx1"/>
                </a:solidFill>
              </a:rPr>
              <a:t> Colossians 1:19</a:t>
            </a:r>
          </a:p>
          <a:p>
            <a:pPr marL="514350" indent="-514350">
              <a:buNone/>
            </a:pPr>
            <a:r>
              <a:rPr lang="en-US" sz="2800" i="1" dirty="0">
                <a:solidFill>
                  <a:schemeClr val="tx1"/>
                </a:solidFill>
              </a:rPr>
              <a:t>	Fulness of Him. </a:t>
            </a:r>
            <a:r>
              <a:rPr lang="en-US" sz="2800" dirty="0">
                <a:solidFill>
                  <a:schemeClr val="tx1"/>
                </a:solidFill>
              </a:rPr>
              <a:t>Ephesians 1:23</a:t>
            </a:r>
          </a:p>
          <a:p>
            <a:pPr marL="514350" indent="-514350">
              <a:buNone/>
            </a:pPr>
            <a:r>
              <a:rPr lang="en-US" sz="2800" i="1" dirty="0">
                <a:solidFill>
                  <a:schemeClr val="tx1"/>
                </a:solidFill>
              </a:rPr>
              <a:t>	Fulness of the Gentiles.</a:t>
            </a:r>
            <a:r>
              <a:rPr lang="en-US" sz="2800" dirty="0">
                <a:solidFill>
                  <a:schemeClr val="tx1"/>
                </a:solidFill>
              </a:rPr>
              <a:t> Romans 11:25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F4AED42-503A-48EC-AEE4-7A986A40C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" y="199807"/>
            <a:ext cx="9002598" cy="1292662"/>
          </a:xfrm>
        </p:spPr>
        <p:txBody>
          <a:bodyPr wrap="square">
            <a:spAutoFit/>
          </a:bodyPr>
          <a:lstStyle/>
          <a:p>
            <a:r>
              <a:rPr lang="en-US" sz="3900" b="1" dirty="0">
                <a:solidFill>
                  <a:schemeClr val="tx1"/>
                </a:solidFill>
              </a:rPr>
              <a:t>Paul’s Second Prayer For The Ephesians</a:t>
            </a:r>
            <a:br>
              <a:rPr lang="en-US" sz="3900" b="1" dirty="0">
                <a:solidFill>
                  <a:schemeClr val="tx1"/>
                </a:solidFill>
              </a:rPr>
            </a:br>
            <a:r>
              <a:rPr lang="en-US" sz="3900" b="1" dirty="0">
                <a:solidFill>
                  <a:schemeClr val="tx1"/>
                </a:solidFill>
              </a:rPr>
              <a:t> Ephesians 3:14-21</a:t>
            </a:r>
            <a:endParaRPr lang="en-US" sz="3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356" y="1732450"/>
            <a:ext cx="7959033" cy="2412968"/>
          </a:xfr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Paul praying for those receiving the epistles is not uncommon.</a:t>
            </a:r>
          </a:p>
          <a:p>
            <a:pPr lvl="1"/>
            <a:r>
              <a:rPr lang="en-US" sz="3200" dirty="0">
                <a:solidFill>
                  <a:schemeClr val="tx1"/>
                </a:solidFill>
              </a:rPr>
              <a:t>Philippians 1:9-11</a:t>
            </a:r>
          </a:p>
          <a:p>
            <a:pPr lvl="1"/>
            <a:r>
              <a:rPr lang="en-US" sz="3200" dirty="0">
                <a:solidFill>
                  <a:schemeClr val="tx1"/>
                </a:solidFill>
              </a:rPr>
              <a:t>Colossians 1:9-12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234" y="433105"/>
            <a:ext cx="8578392" cy="1323439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Paul’s First Prayer For The Ephesians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 Ephesians 1:15-20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95" y="1892708"/>
            <a:ext cx="8936610" cy="4647426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That they might know God. (Verse 17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cf. 2 Thessalonians 1:7-9)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That they might know the hope of God’s calling.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(Verse 18a)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1.	Called by the gospel. 2 Thessalonians 2:14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2.	Called into light. 1 Peter 2:9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3.	Hope. Romans 8:24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That they might know the riches of God’s inheritance. (Verse 18b; cf. Ephesians 2:12-13)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That they might know the power of God.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(Verses 19-20)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14" y="199807"/>
            <a:ext cx="9002598" cy="1292662"/>
          </a:xfrm>
        </p:spPr>
        <p:txBody>
          <a:bodyPr wrap="square">
            <a:spAutoFit/>
          </a:bodyPr>
          <a:lstStyle/>
          <a:p>
            <a:r>
              <a:rPr lang="en-US" sz="3900" b="1" dirty="0">
                <a:solidFill>
                  <a:schemeClr val="tx1"/>
                </a:solidFill>
              </a:rPr>
              <a:t>Paul’s Second Prayer For The Ephesians</a:t>
            </a:r>
            <a:br>
              <a:rPr lang="en-US" sz="3900" b="1" dirty="0">
                <a:solidFill>
                  <a:schemeClr val="tx1"/>
                </a:solidFill>
              </a:rPr>
            </a:br>
            <a:r>
              <a:rPr lang="en-US" sz="3900" b="1" dirty="0">
                <a:solidFill>
                  <a:schemeClr val="tx1"/>
                </a:solidFill>
              </a:rPr>
              <a:t> Ephesians 3:14-21</a:t>
            </a:r>
            <a:endParaRPr lang="en-US" sz="39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109" y="1732450"/>
            <a:ext cx="8812491" cy="4552015"/>
          </a:xfr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Begins in verse 1 … </a:t>
            </a:r>
            <a:r>
              <a:rPr lang="en-US" sz="3200" i="1" dirty="0">
                <a:solidFill>
                  <a:schemeClr val="tx1"/>
                </a:solidFill>
              </a:rPr>
              <a:t>“For this cause I Paul, the prisoner of Christ Jesus in behalf of you Gentiles –</a:t>
            </a:r>
          </a:p>
          <a:p>
            <a:r>
              <a:rPr lang="en-US" sz="3200" dirty="0">
                <a:solidFill>
                  <a:schemeClr val="tx1"/>
                </a:solidFill>
              </a:rPr>
              <a:t>Verse 14 – </a:t>
            </a:r>
            <a:r>
              <a:rPr lang="en-US" sz="3200" i="1" dirty="0">
                <a:solidFill>
                  <a:schemeClr val="tx1"/>
                </a:solidFill>
              </a:rPr>
              <a:t>“For this cause …”</a:t>
            </a:r>
            <a:endParaRPr lang="en-US" sz="3200" dirty="0">
              <a:solidFill>
                <a:schemeClr val="tx1"/>
              </a:solidFill>
            </a:endParaRP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Salvation by grace through faith. (Ephesians 2:1-10)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Through the cross, Jews and Gentiles become one. (Ephesians 2:11-22; 3:6)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Grandeur of the church. (Ephesians 3:10-11)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Boldness, confidence. (Ephesians 3:13)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14" y="1732450"/>
            <a:ext cx="9002598" cy="4785926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800" dirty="0">
                <a:solidFill>
                  <a:schemeClr val="tx1"/>
                </a:solidFill>
              </a:rPr>
              <a:t>Verse 14, </a:t>
            </a:r>
            <a:r>
              <a:rPr lang="en-US" sz="2800" i="1" dirty="0">
                <a:solidFill>
                  <a:schemeClr val="tx1"/>
                </a:solidFill>
              </a:rPr>
              <a:t>“I bow my knees”</a:t>
            </a:r>
            <a:r>
              <a:rPr lang="en-US" sz="2800" dirty="0">
                <a:solidFill>
                  <a:schemeClr val="tx1"/>
                </a:solidFill>
              </a:rPr>
              <a:t> – Posture in prayer …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Commonly found in Scripture. (cf. Luke 22:41;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Acts 9:40; 20:36; 21:5)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No official position:</a:t>
            </a:r>
          </a:p>
          <a:p>
            <a:pPr lvl="1"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Solomon </a:t>
            </a:r>
            <a:r>
              <a:rPr lang="en-US" sz="2800" i="1" dirty="0">
                <a:solidFill>
                  <a:schemeClr val="tx1"/>
                </a:solidFill>
              </a:rPr>
              <a:t>“stood” </a:t>
            </a:r>
            <a:r>
              <a:rPr lang="en-US" sz="2800" dirty="0">
                <a:solidFill>
                  <a:schemeClr val="tx1"/>
                </a:solidFill>
              </a:rPr>
              <a:t>when he prayed to dedicate the temple. (1 Kings 8:22)</a:t>
            </a:r>
          </a:p>
          <a:p>
            <a:pPr lvl="1"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David </a:t>
            </a:r>
            <a:r>
              <a:rPr lang="en-US" sz="2800" i="1" dirty="0">
                <a:solidFill>
                  <a:schemeClr val="tx1"/>
                </a:solidFill>
              </a:rPr>
              <a:t>“sat”</a:t>
            </a:r>
            <a:r>
              <a:rPr lang="en-US" sz="2800" dirty="0">
                <a:solidFill>
                  <a:schemeClr val="tx1"/>
                </a:solidFill>
              </a:rPr>
              <a:t> before the lord when he prayed about the future of his kingdom. (1 Chronicles 17:16)</a:t>
            </a:r>
          </a:p>
          <a:p>
            <a:pPr lvl="1"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Jesus </a:t>
            </a:r>
            <a:r>
              <a:rPr lang="en-US" sz="2800" i="1" dirty="0">
                <a:solidFill>
                  <a:schemeClr val="tx1"/>
                </a:solidFill>
              </a:rPr>
              <a:t>“fell on His face” </a:t>
            </a:r>
            <a:r>
              <a:rPr lang="en-US" sz="2800" dirty="0">
                <a:solidFill>
                  <a:schemeClr val="tx1"/>
                </a:solidFill>
              </a:rPr>
              <a:t>when He prayed in Gethsemane. (Matthew 26:39)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94411FB-237D-4C1C-BECF-2EA249A01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" y="199807"/>
            <a:ext cx="9002598" cy="1292662"/>
          </a:xfrm>
        </p:spPr>
        <p:txBody>
          <a:bodyPr wrap="square">
            <a:spAutoFit/>
          </a:bodyPr>
          <a:lstStyle/>
          <a:p>
            <a:r>
              <a:rPr lang="en-US" sz="3900" b="1" dirty="0">
                <a:solidFill>
                  <a:schemeClr val="tx1"/>
                </a:solidFill>
              </a:rPr>
              <a:t>Paul’s Second Prayer For The Ephesians</a:t>
            </a:r>
            <a:br>
              <a:rPr lang="en-US" sz="3900" b="1" dirty="0">
                <a:solidFill>
                  <a:schemeClr val="tx1"/>
                </a:solidFill>
              </a:rPr>
            </a:br>
            <a:r>
              <a:rPr lang="en-US" sz="3900" b="1" dirty="0">
                <a:solidFill>
                  <a:schemeClr val="tx1"/>
                </a:solidFill>
              </a:rPr>
              <a:t> Ephesians 3:14-21</a:t>
            </a:r>
            <a:endParaRPr lang="en-US" sz="3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353" y="1694742"/>
            <a:ext cx="8369426" cy="4832092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tx1"/>
                </a:solidFill>
              </a:rPr>
              <a:t>Verse 14, </a:t>
            </a:r>
            <a:r>
              <a:rPr lang="en-US" sz="2800" i="1" dirty="0">
                <a:solidFill>
                  <a:schemeClr val="tx1"/>
                </a:solidFill>
              </a:rPr>
              <a:t>“I bow my knees”</a:t>
            </a:r>
            <a:r>
              <a:rPr lang="en-US" sz="2800" dirty="0">
                <a:solidFill>
                  <a:schemeClr val="tx1"/>
                </a:solidFill>
              </a:rPr>
              <a:t> – Posture in prayer …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b="1" u="sng" dirty="0">
                <a:solidFill>
                  <a:schemeClr val="tx1"/>
                </a:solidFill>
              </a:rPr>
              <a:t>Our view of God must not be casual</a:t>
            </a:r>
            <a:r>
              <a:rPr lang="en-US" sz="2800" b="1" dirty="0">
                <a:solidFill>
                  <a:schemeClr val="tx1"/>
                </a:solidFill>
              </a:rPr>
              <a:t>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He is the creator of heaven and earth.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Genesis 1:1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He caused the sun and the moon to stand still. Joshua 10:12-14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He delivered His people from the hand of the Egyptians with wonders and signs. Exodus 7-14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He raised His Son from the dead. John 20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Psalms 111:9, </a:t>
            </a:r>
            <a:r>
              <a:rPr lang="en-US" sz="2800" i="1" dirty="0">
                <a:solidFill>
                  <a:schemeClr val="tx1"/>
                </a:solidFill>
              </a:rPr>
              <a:t>“He has sent redemption to His people; He has commanded His covenant forever: </a:t>
            </a:r>
            <a:r>
              <a:rPr lang="en-US" sz="2800" b="1" i="1" dirty="0">
                <a:solidFill>
                  <a:schemeClr val="tx1"/>
                </a:solidFill>
              </a:rPr>
              <a:t>Holy and awesome is His name</a:t>
            </a:r>
            <a:r>
              <a:rPr lang="en-US" sz="2800" i="1" dirty="0">
                <a:solidFill>
                  <a:schemeClr val="tx1"/>
                </a:solidFill>
              </a:rPr>
              <a:t>.”</a:t>
            </a:r>
            <a:r>
              <a:rPr lang="en-US" sz="2800" dirty="0">
                <a:solidFill>
                  <a:schemeClr val="tx1"/>
                </a:solidFill>
              </a:rPr>
              <a:t> NKJV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701E835-5D11-4AF7-84D6-D0EEEE967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" y="199807"/>
            <a:ext cx="9002598" cy="1292662"/>
          </a:xfrm>
        </p:spPr>
        <p:txBody>
          <a:bodyPr wrap="square">
            <a:spAutoFit/>
          </a:bodyPr>
          <a:lstStyle/>
          <a:p>
            <a:r>
              <a:rPr lang="en-US" sz="3900" b="1" dirty="0">
                <a:solidFill>
                  <a:schemeClr val="tx1"/>
                </a:solidFill>
              </a:rPr>
              <a:t>Paul’s Second Prayer For The Ephesians</a:t>
            </a:r>
            <a:br>
              <a:rPr lang="en-US" sz="3900" b="1" dirty="0">
                <a:solidFill>
                  <a:schemeClr val="tx1"/>
                </a:solidFill>
              </a:rPr>
            </a:br>
            <a:r>
              <a:rPr lang="en-US" sz="3900" b="1" dirty="0">
                <a:solidFill>
                  <a:schemeClr val="tx1"/>
                </a:solidFill>
              </a:rPr>
              <a:t> Ephesians 3:14-21</a:t>
            </a:r>
            <a:endParaRPr lang="en-US" sz="3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80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13" y="1732450"/>
            <a:ext cx="9002597" cy="5013680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Verse 14, </a:t>
            </a:r>
            <a:r>
              <a:rPr lang="en-US" sz="2800" i="1" dirty="0">
                <a:solidFill>
                  <a:schemeClr val="tx1"/>
                </a:solidFill>
              </a:rPr>
              <a:t>“Unto the Father.”</a:t>
            </a:r>
          </a:p>
          <a:p>
            <a:r>
              <a:rPr lang="en-US" sz="3000" dirty="0">
                <a:solidFill>
                  <a:schemeClr val="tx1"/>
                </a:solidFill>
              </a:rPr>
              <a:t>We pray </a:t>
            </a:r>
            <a:r>
              <a:rPr lang="en-US" sz="3000" i="1" dirty="0">
                <a:solidFill>
                  <a:schemeClr val="tx1"/>
                </a:solidFill>
              </a:rPr>
              <a:t>“to” </a:t>
            </a:r>
            <a:r>
              <a:rPr lang="en-US" sz="3000" dirty="0">
                <a:solidFill>
                  <a:schemeClr val="tx1"/>
                </a:solidFill>
              </a:rPr>
              <a:t>the Father (Matthew 6:9), </a:t>
            </a:r>
            <a:r>
              <a:rPr lang="en-US" sz="3000" i="1" dirty="0">
                <a:solidFill>
                  <a:schemeClr val="tx1"/>
                </a:solidFill>
              </a:rPr>
              <a:t>“in the name of”</a:t>
            </a:r>
            <a:r>
              <a:rPr lang="en-US" sz="3000" dirty="0">
                <a:solidFill>
                  <a:schemeClr val="tx1"/>
                </a:solidFill>
              </a:rPr>
              <a:t> Jesus. (Ephesians 5:20; Colossians 3:17)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TimesNewRomanPSMT"/>
              </a:rPr>
              <a:t>God cares for us as a loving father. </a:t>
            </a:r>
            <a:r>
              <a:rPr lang="en-US" sz="2400" b="0" i="0" u="none" strike="noStrike" baseline="0" dirty="0">
                <a:solidFill>
                  <a:schemeClr val="tx1"/>
                </a:solidFill>
                <a:latin typeface="TimesNewRomanPSMT"/>
              </a:rPr>
              <a:t>(Matthew 7:11f).</a:t>
            </a:r>
          </a:p>
          <a:p>
            <a:pPr lvl="1"/>
            <a:r>
              <a:rPr lang="en-US" sz="2400" b="0" i="0" u="none" strike="noStrike" baseline="0" dirty="0">
                <a:solidFill>
                  <a:schemeClr val="tx1"/>
                </a:solidFill>
                <a:latin typeface="TimesNewRomanPSMT"/>
              </a:rPr>
              <a:t>He supplies our every need (Philippians 4:19) and therefore we understand that every good and perfect gift comes down from the Father of lights (James 1:17).</a:t>
            </a: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Humility, honor, praise befitting of our approach to Sovereign Deity.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Moses hid his face. Exodus 3:6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E4D9784-9022-4362-9346-1CFB68A1B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" y="199807"/>
            <a:ext cx="9002598" cy="1292662"/>
          </a:xfrm>
        </p:spPr>
        <p:txBody>
          <a:bodyPr wrap="square">
            <a:spAutoFit/>
          </a:bodyPr>
          <a:lstStyle/>
          <a:p>
            <a:r>
              <a:rPr lang="en-US" sz="3900" b="1" dirty="0">
                <a:solidFill>
                  <a:schemeClr val="tx1"/>
                </a:solidFill>
              </a:rPr>
              <a:t>Paul’s Second Prayer For The Ephesians</a:t>
            </a:r>
            <a:br>
              <a:rPr lang="en-US" sz="3900" b="1" dirty="0">
                <a:solidFill>
                  <a:schemeClr val="tx1"/>
                </a:solidFill>
              </a:rPr>
            </a:br>
            <a:r>
              <a:rPr lang="en-US" sz="3900" b="1" dirty="0">
                <a:solidFill>
                  <a:schemeClr val="tx1"/>
                </a:solidFill>
              </a:rPr>
              <a:t> Ephesians 3:14-21</a:t>
            </a:r>
            <a:endParaRPr lang="en-US" sz="3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513" y="1732450"/>
            <a:ext cx="8106229" cy="2483757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dirty="0">
                <a:solidFill>
                  <a:schemeClr val="tx1"/>
                </a:solidFill>
              </a:rPr>
              <a:t>Verse 15, </a:t>
            </a:r>
            <a:r>
              <a:rPr lang="en-US" sz="3200" i="1" dirty="0">
                <a:solidFill>
                  <a:schemeClr val="tx1"/>
                </a:solidFill>
              </a:rPr>
              <a:t>“From whom every </a:t>
            </a:r>
            <a:r>
              <a:rPr lang="en-US" sz="4800" b="1" i="1" dirty="0">
                <a:solidFill>
                  <a:schemeClr val="tx1"/>
                </a:solidFill>
              </a:rPr>
              <a:t>family</a:t>
            </a:r>
            <a:r>
              <a:rPr lang="en-US" sz="3200" i="1" dirty="0">
                <a:solidFill>
                  <a:schemeClr val="tx1"/>
                </a:solidFill>
              </a:rPr>
              <a:t> in heaven and on earth is named”</a:t>
            </a:r>
          </a:p>
          <a:p>
            <a:r>
              <a:rPr lang="en-US" sz="3200" u="sng" dirty="0">
                <a:solidFill>
                  <a:schemeClr val="tx1"/>
                </a:solidFill>
              </a:rPr>
              <a:t>Jew or Gentile</a:t>
            </a:r>
            <a:r>
              <a:rPr lang="en-US" sz="3200" i="1" dirty="0">
                <a:solidFill>
                  <a:schemeClr val="tx1"/>
                </a:solidFill>
              </a:rPr>
              <a:t>. One family, one Father.</a:t>
            </a:r>
            <a:br>
              <a:rPr lang="en-US" sz="3200" i="1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(Ephesians 2:18-19; cf. Galatians 3:15ff)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D05D174-6603-4E41-B114-B57B0A346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" y="199807"/>
            <a:ext cx="9002598" cy="1292662"/>
          </a:xfrm>
        </p:spPr>
        <p:txBody>
          <a:bodyPr wrap="square">
            <a:spAutoFit/>
          </a:bodyPr>
          <a:lstStyle/>
          <a:p>
            <a:r>
              <a:rPr lang="en-US" sz="3900" b="1" dirty="0">
                <a:solidFill>
                  <a:schemeClr val="tx1"/>
                </a:solidFill>
              </a:rPr>
              <a:t>Paul’s Second Prayer For The Ephesians</a:t>
            </a:r>
            <a:br>
              <a:rPr lang="en-US" sz="3900" b="1" dirty="0">
                <a:solidFill>
                  <a:schemeClr val="tx1"/>
                </a:solidFill>
              </a:rPr>
            </a:br>
            <a:r>
              <a:rPr lang="en-US" sz="3900" b="1" dirty="0">
                <a:solidFill>
                  <a:schemeClr val="tx1"/>
                </a:solidFill>
              </a:rPr>
              <a:t> Ephesians 3:14-21</a:t>
            </a:r>
            <a:endParaRPr lang="en-US" sz="3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5214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Verse 15, “Family” </a:t>
            </a:r>
            <a:r>
              <a:rPr lang="en-US" sz="2800" i="1" dirty="0">
                <a:solidFill>
                  <a:schemeClr val="tx1"/>
                </a:solidFill>
              </a:rPr>
              <a:t>(</a:t>
            </a:r>
            <a:r>
              <a:rPr lang="en-US" sz="2800" i="1" dirty="0" err="1">
                <a:solidFill>
                  <a:schemeClr val="tx1"/>
                </a:solidFill>
              </a:rPr>
              <a:t>patriá</a:t>
            </a:r>
            <a:r>
              <a:rPr lang="en-US" sz="2800" i="1" dirty="0">
                <a:solidFill>
                  <a:schemeClr val="tx1"/>
                </a:solidFill>
              </a:rPr>
              <a:t>)</a:t>
            </a:r>
          </a:p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“Used in a wider sense as a people, nationality or race (Acts 3:25 in allusion to Gen 12:3; 1 Chron 16:28; Psalms 22:27; 96:7). In Eph 3:14,15 we have God presented as ‘the Father’ who has only one (family). This indicates the oneness of God's family, both Jews and Gentiles, … who were all baptized into the body of Christ as is so clearly indicated in Acts chaps. 2; 10; 11; 19 and explained in 1 </a:t>
            </a:r>
            <a:r>
              <a:rPr lang="en-US" sz="2800" dirty="0" err="1">
                <a:solidFill>
                  <a:schemeClr val="tx1"/>
                </a:solidFill>
              </a:rPr>
              <a:t>Cor</a:t>
            </a:r>
            <a:r>
              <a:rPr lang="en-US" sz="2800" dirty="0">
                <a:solidFill>
                  <a:schemeClr val="tx1"/>
                </a:solidFill>
              </a:rPr>
              <a:t> 12:13. See Ex 6:15,17,19;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1 Sam 9:21.” </a:t>
            </a:r>
            <a:r>
              <a:rPr lang="en-US" sz="2200" dirty="0">
                <a:solidFill>
                  <a:schemeClr val="tx1"/>
                </a:solidFill>
              </a:rPr>
              <a:t>(from The Complete Word Study Dictionary)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8745E03-F7AD-4453-8E1F-3A53DAB9A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" y="199807"/>
            <a:ext cx="9002598" cy="1292662"/>
          </a:xfrm>
        </p:spPr>
        <p:txBody>
          <a:bodyPr wrap="square">
            <a:spAutoFit/>
          </a:bodyPr>
          <a:lstStyle/>
          <a:p>
            <a:r>
              <a:rPr lang="en-US" sz="3900" b="1" dirty="0">
                <a:solidFill>
                  <a:schemeClr val="tx1"/>
                </a:solidFill>
              </a:rPr>
              <a:t>Paul’s Second Prayer For The Ephesians</a:t>
            </a:r>
            <a:br>
              <a:rPr lang="en-US" sz="3900" b="1" dirty="0">
                <a:solidFill>
                  <a:schemeClr val="tx1"/>
                </a:solidFill>
              </a:rPr>
            </a:br>
            <a:r>
              <a:rPr lang="en-US" sz="3900" b="1" dirty="0">
                <a:solidFill>
                  <a:schemeClr val="tx1"/>
                </a:solidFill>
              </a:rPr>
              <a:t> Ephesians 3:14-21</a:t>
            </a:r>
            <a:endParaRPr lang="en-US" sz="3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Slate</Template>
  <TotalTime>225</TotalTime>
  <Words>1376</Words>
  <Application>Microsoft Office PowerPoint</Application>
  <PresentationFormat>On-screen Show (4:3)</PresentationFormat>
  <Paragraphs>97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Calisto MT</vt:lpstr>
      <vt:lpstr>TimesNewRomanPSMT</vt:lpstr>
      <vt:lpstr>Wingdings</vt:lpstr>
      <vt:lpstr>Wingdings 2</vt:lpstr>
      <vt:lpstr>Slate</vt:lpstr>
      <vt:lpstr>Paul’s Second Prayer For The Ephesians</vt:lpstr>
      <vt:lpstr>PowerPoint Presentation</vt:lpstr>
      <vt:lpstr>Paul’s First Prayer For The Ephesians  Ephesians 1:15-20</vt:lpstr>
      <vt:lpstr>Paul’s Second Prayer For The Ephesians  Ephesians 3:14-21</vt:lpstr>
      <vt:lpstr>Paul’s Second Prayer For The Ephesians  Ephesians 3:14-21</vt:lpstr>
      <vt:lpstr>Paul’s Second Prayer For The Ephesians  Ephesians 3:14-21</vt:lpstr>
      <vt:lpstr>Paul’s Second Prayer For The Ephesians  Ephesians 3:14-21</vt:lpstr>
      <vt:lpstr>Paul’s Second Prayer For The Ephesians  Ephesians 3:14-21</vt:lpstr>
      <vt:lpstr>Paul’s Second Prayer For The Ephesians  Ephesians 3:14-21</vt:lpstr>
      <vt:lpstr>Paul’s Second Prayer For The Ephesians  Ephesians 3:14-21</vt:lpstr>
      <vt:lpstr>Paul’s Second Prayer For The Ephesians  Ephesians 3:14-21</vt:lpstr>
      <vt:lpstr>Paul’s Second Prayer For The Ephesians  Ephesians 3:14-21</vt:lpstr>
      <vt:lpstr>Paul’s Second Prayer For The Ephesians  Ephesians 3:14-21</vt:lpstr>
      <vt:lpstr>Paul’s Second Prayer For The Ephesians  Ephesians 3:14-21</vt:lpstr>
      <vt:lpstr>Paul’s Second Prayer For The Ephesians  Ephesians 3:14-21</vt:lpstr>
      <vt:lpstr>Paul’s Second Prayer For The Ephesians  Ephesians 3:14-21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Paul’s Prayer For The Ephesians</dc:title>
  <dc:creator>mgalloway2715@gmail.com</dc:creator>
  <cp:lastModifiedBy>Richard Lidh</cp:lastModifiedBy>
  <cp:revision>15</cp:revision>
  <cp:lastPrinted>2021-08-21T21:46:56Z</cp:lastPrinted>
  <dcterms:created xsi:type="dcterms:W3CDTF">2021-08-13T17:52:53Z</dcterms:created>
  <dcterms:modified xsi:type="dcterms:W3CDTF">2021-08-21T21:46:59Z</dcterms:modified>
</cp:coreProperties>
</file>